
<file path=[Content_Types].xml><?xml version="1.0" encoding="utf-8"?>
<Types xmlns="http://schemas.openxmlformats.org/package/2006/content-types"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91" autoAdjust="0"/>
  </p:normalViewPr>
  <p:slideViewPr>
    <p:cSldViewPr snapToGrid="0" showGuides="1">
      <p:cViewPr varScale="1">
        <p:scale>
          <a:sx n="111" d="100"/>
          <a:sy n="111" d="100"/>
        </p:scale>
        <p:origin x="510" y="1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44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9FB0DB-6E14-4D38-930B-E188F6E13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DB5971-2675-487B-9E88-02DB3F19D0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8B8F3-31C2-4698-B74C-D5D76CFD8ACD}" type="datetimeFigureOut">
              <a:rPr lang="ru-RU" smtClean="0"/>
              <a:t>21.03.2023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F2125-3128-41A1-8437-EB29536F4D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3736B-7E4B-4A53-8310-E0970E67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B18F8-B739-4178-8D2D-879F4A27DC2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29070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fif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21.03.2023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230445E-A660-448A-B4DC-782AD0E5DA6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20XX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</a:p>
        </p:txBody>
      </p:sp>
    </p:spTree>
    <p:extLst>
      <p:ext uri="{BB962C8B-B14F-4D97-AF65-F5344CB8AC3E}">
        <p14:creationId xmlns:p14="http://schemas.microsoft.com/office/powerpoint/2010/main" val="376836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8BA6D96-EFE3-4743-8FB5-544E9692D11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Graphic 19">
            <a:extLst>
              <a:ext uri="{FF2B5EF4-FFF2-40B4-BE49-F238E27FC236}">
                <a16:creationId xmlns:a16="http://schemas.microsoft.com/office/drawing/2014/main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Alexander</a:t>
            </a:r>
            <a:br>
              <a:rPr lang="en-US" dirty="0"/>
            </a:br>
            <a:r>
              <a:rPr lang="en-US" dirty="0" err="1"/>
              <a:t>Martensson</a:t>
            </a:r>
            <a:endParaRPr lang="en-US" dirty="0"/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678-555-0128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martensson@example.com</a:t>
            </a:r>
          </a:p>
        </p:txBody>
      </p:sp>
      <p:sp>
        <p:nvSpPr>
          <p:cNvPr id="32" name="Text Placeholder 26">
            <a:extLst>
              <a:ext uri="{FF2B5EF4-FFF2-40B4-BE49-F238E27FC236}">
                <a16:creationId xmlns:a16="http://schemas.microsoft.com/office/drawing/2014/main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215319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467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3B87DE7-6A4B-4A0E-8622-C9BA93F0B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2388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799919-7F2B-44B7-BF0B-B0CE733A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123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60D6CB-9BA0-4BA9-9CF5-9D21E9F57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B0DDB5D-8949-4E45-A7CD-0402580BB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0607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2C817C4-D92F-4269-B22D-5C2E5224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C61514A7-2DEE-47E3-BCB4-FB81E998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455C9D3-0938-4236-8E64-BBF582FCD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7331E254-1410-4989-81DE-84B684ACC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810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489A680-EBE7-45A3-B520-2C50F59C7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02EEB9F-D255-46E9-AFBB-FCC4D93BE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4843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6D4C583-322D-4347-807F-F6D6AF885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681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EMPTY SLIDE</a:t>
            </a:r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2266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61FE90B3-361E-4150-BE53-368ADEA27D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18AF4189-33DF-9B46-9624-C722FCE07D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800404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3864572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HOW TO USE THIS TEMPALTE</a:t>
            </a:r>
            <a:endParaRPr lang="ru-RU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D8367A5-C050-47FB-A1BD-54CD13DE3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421856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3528AEE-54AB-4366-9576-BBA1CE5F3A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1</a:t>
            </a:r>
            <a:endParaRPr lang="ru-RU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A1867536-E941-4FED-8B68-2609143C2A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044CCF-605D-4D6E-A41D-D6AED53B223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E7F180F3-53B1-4A31-82A4-E6F9B5D8D8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3090572"/>
            <a:ext cx="4421857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D523330-9E96-4C6E-B5A4-6B543D365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2</a:t>
            </a:r>
            <a:endParaRPr lang="ru-RU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A08F6B3-0ADA-4ECF-8D25-7DFE4A3641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1206" y="2241515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5CCECBFE-3C2B-4492-BCDA-1EFEB5E3E092}"/>
              </a:ext>
            </a:extLst>
          </p:cNvPr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3441B044-38F8-49ED-845B-5D926C811447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4032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27121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1992"/>
            <a:ext cx="10218713" cy="665713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5E78F6F2-1702-E74A-86B2-0C42A30F3378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Chart Placeholder 18">
            <a:extLst>
              <a:ext uri="{FF2B5EF4-FFF2-40B4-BE49-F238E27FC236}">
                <a16:creationId xmlns:a16="http://schemas.microsoft.com/office/drawing/2014/main" id="{68B512F2-EA3E-483F-B5D4-29DFD6C37B3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096001" y="1246188"/>
            <a:ext cx="5170034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D58E79F-20BB-644D-8C49-25B57E347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EF8E92E6-C1C9-854A-93EE-FD201AF05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Graphic 15">
            <a:extLst>
              <a:ext uri="{FF2B5EF4-FFF2-40B4-BE49-F238E27FC236}">
                <a16:creationId xmlns:a16="http://schemas.microsoft.com/office/drawing/2014/main" id="{C1F625F0-F98F-D244-9020-86C86C287112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148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Graphic 15">
            <a:extLst>
              <a:ext uri="{FF2B5EF4-FFF2-40B4-BE49-F238E27FC236}">
                <a16:creationId xmlns:a16="http://schemas.microsoft.com/office/drawing/2014/main" id="{C8EF6174-FF5D-41C2-BF6B-9D6ECB281A1D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D45BCEDF-86BB-41E2-9F09-5D3014AD1C45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15791" y="1591499"/>
            <a:ext cx="6561138" cy="3761069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377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694C388-14E9-4848-A715-72B7DC6AF5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FD7B55F-CFD3-4921-BB2A-B14EB4E36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 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932204AA-73EE-4F85-898B-E747C5ACC0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1880794"/>
            <a:ext cx="10518598" cy="78263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Graphic 4">
            <a:extLst>
              <a:ext uri="{FF2B5EF4-FFF2-40B4-BE49-F238E27FC236}">
                <a16:creationId xmlns:a16="http://schemas.microsoft.com/office/drawing/2014/main" id="{38541361-4795-490E-8165-B4A338F8231D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E78DA-7F75-294B-AECF-F02F6C41615D}"/>
              </a:ext>
            </a:extLst>
          </p:cNvPr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VIDEO SLIDE</a:t>
            </a:r>
            <a:endParaRPr lang="ru-RU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12" name="Graphic 4">
            <a:extLst>
              <a:ext uri="{FF2B5EF4-FFF2-40B4-BE49-F238E27FC236}">
                <a16:creationId xmlns:a16="http://schemas.microsoft.com/office/drawing/2014/main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77" r:id="rId2"/>
    <p:sldLayoutId id="2147483678" r:id="rId3"/>
    <p:sldLayoutId id="2147483679" r:id="rId4"/>
    <p:sldLayoutId id="2147483681" r:id="rId5"/>
    <p:sldLayoutId id="2147483690" r:id="rId6"/>
    <p:sldLayoutId id="2147483691" r:id="rId7"/>
    <p:sldLayoutId id="2147483684" r:id="rId8"/>
    <p:sldLayoutId id="2147483685" r:id="rId9"/>
    <p:sldLayoutId id="2147483692" r:id="rId10"/>
    <p:sldLayoutId id="2147483693" r:id="rId11"/>
    <p:sldLayoutId id="2147483694" r:id="rId12"/>
    <p:sldLayoutId id="2147483697" r:id="rId13"/>
    <p:sldLayoutId id="2147483698" r:id="rId14"/>
    <p:sldLayoutId id="2147483699" r:id="rId15"/>
    <p:sldLayoutId id="2147483701" r:id="rId16"/>
    <p:sldLayoutId id="2147483700" r:id="rId17"/>
    <p:sldLayoutId id="2147483687" r:id="rId18"/>
    <p:sldLayoutId id="2147483696" r:id="rId19"/>
    <p:sldLayoutId id="2147483688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/>
          <a:srcRect/>
          <a:stretch/>
        </p:blipFill>
        <p:spPr>
          <a:xfrm>
            <a:off x="3039008" y="0"/>
            <a:ext cx="9144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311" y="803091"/>
            <a:ext cx="12030781" cy="2281355"/>
          </a:xfrm>
        </p:spPr>
        <p:txBody>
          <a:bodyPr/>
          <a:lstStyle/>
          <a:p>
            <a:r>
              <a:rPr lang="en-US" sz="4800" dirty="0"/>
              <a:t>Solar Panel </a:t>
            </a:r>
            <a:br>
              <a:rPr lang="en-US" sz="4800" dirty="0"/>
            </a:br>
            <a:r>
              <a:rPr lang="en-US" sz="4800" dirty="0"/>
              <a:t>Maintenance</a:t>
            </a:r>
            <a:br>
              <a:rPr lang="en-US" sz="4800" dirty="0"/>
            </a:br>
            <a:r>
              <a:rPr lang="en-US" sz="4800" dirty="0"/>
              <a:t>System</a:t>
            </a:r>
            <a:endParaRPr lang="ru-RU" sz="4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0FE25-038A-4A14-B11A-432FECB7F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8311" y="3773554"/>
            <a:ext cx="10261997" cy="1101897"/>
          </a:xfrm>
        </p:spPr>
        <p:txBody>
          <a:bodyPr/>
          <a:lstStyle/>
          <a:p>
            <a:r>
              <a:rPr lang="en-US" sz="2400" dirty="0"/>
              <a:t>Based on Artificial</a:t>
            </a:r>
          </a:p>
          <a:p>
            <a:r>
              <a:rPr lang="en-US" sz="2400" dirty="0"/>
              <a:t>Intelligence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98E1357B-90EC-4F60-BE24-5671EC46D0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227045" y="127713"/>
            <a:ext cx="11737909" cy="660257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32" y="1069310"/>
            <a:ext cx="5056083" cy="782638"/>
          </a:xfrm>
        </p:spPr>
        <p:txBody>
          <a:bodyPr/>
          <a:lstStyle/>
          <a:p>
            <a:r>
              <a:rPr lang="en-US" dirty="0"/>
              <a:t>INTRODUCTION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2A374-6D41-4D06-9363-3092466402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2" y="2225392"/>
            <a:ext cx="4421856" cy="2816699"/>
          </a:xfrm>
        </p:spPr>
        <p:txBody>
          <a:bodyPr>
            <a:normAutofit/>
          </a:bodyPr>
          <a:lstStyle/>
          <a:p>
            <a:r>
              <a:rPr lang="en-US" dirty="0"/>
              <a:t>The system will consist of two major components -&gt;</a:t>
            </a:r>
          </a:p>
          <a:p>
            <a:r>
              <a:rPr lang="en-US" dirty="0"/>
              <a:t>1 – Software</a:t>
            </a:r>
          </a:p>
          <a:p>
            <a:r>
              <a:rPr lang="en-US" dirty="0"/>
              <a:t>2 – Hardware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0663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AE43E3-E3DE-481E-9B87-7B1F8783A6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Will be used to receive, maintain and process data from the sensors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F02AC-2ACE-4B6E-9181-99EBB08906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dirty="0"/>
              <a:t>The software will be made in python.</a:t>
            </a:r>
          </a:p>
          <a:p>
            <a:r>
              <a:rPr lang="en-US" dirty="0"/>
              <a:t>It will be connected to hardware with a local Wi-Fi.</a:t>
            </a:r>
          </a:p>
          <a:p>
            <a:r>
              <a:rPr lang="en-US" dirty="0"/>
              <a:t>It will consist of a Neural Network.</a:t>
            </a:r>
          </a:p>
          <a:p>
            <a:r>
              <a:rPr lang="en-US" dirty="0"/>
              <a:t>The raw data from the hardware will be fed to the Neural Network and it will instruct the hardware to do a particular task only if needed.</a:t>
            </a:r>
          </a:p>
          <a:p>
            <a:r>
              <a:rPr lang="en-US" dirty="0"/>
              <a:t>The software will manage data over an online database.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/>
          <a:stretch/>
        </p:blipFill>
        <p:spPr>
          <a:xfrm>
            <a:off x="5195888" y="0"/>
            <a:ext cx="6996112" cy="68580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579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BD519751-E686-4F24-9C8F-C439D8581B8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/>
          <a:stretch/>
        </p:blipFill>
        <p:spPr>
          <a:xfrm>
            <a:off x="0" y="0"/>
            <a:ext cx="6613864" cy="685800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0B93806-769F-4C20-A684-CA4CB5BB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292DFE-EBA3-4DB2-A2C7-181011556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81206" y="2241515"/>
            <a:ext cx="4421856" cy="107021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This will collect and transmit data from various data sensors.</a:t>
            </a:r>
          </a:p>
          <a:p>
            <a:r>
              <a:rPr lang="en-US" dirty="0"/>
              <a:t>Also will clean the Solar panels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209D92-7413-44EE-BC90-ECE50DA3158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3429001"/>
            <a:ext cx="4421857" cy="2382859"/>
          </a:xfrm>
        </p:spPr>
        <p:txBody>
          <a:bodyPr/>
          <a:lstStyle/>
          <a:p>
            <a:r>
              <a:rPr lang="en-US" dirty="0"/>
              <a:t>The main part of the hardware will be a microcontroller..</a:t>
            </a:r>
          </a:p>
          <a:p>
            <a:r>
              <a:rPr lang="en-US" dirty="0"/>
              <a:t>It will consist of various sensors to collect all sort of valuable data. Like, temperature, humidity, amount of sunlight, rainfall, wind direction, wind speed etc.</a:t>
            </a:r>
          </a:p>
          <a:p>
            <a:r>
              <a:rPr lang="en-US" dirty="0"/>
              <a:t>It will also contain a water jet and a wind blower in order to clean the solar panel.</a:t>
            </a:r>
          </a:p>
          <a:p>
            <a:r>
              <a:rPr lang="en-US" dirty="0"/>
              <a:t>It will transmit all the sensor data to software over a local Wi-Fi connection.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714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719E0E7-CFBA-48B5-AA1B-EA5B887F6650}"/>
              </a:ext>
            </a:extLst>
          </p:cNvPr>
          <p:cNvSpPr>
            <a:spLocks noGrp="1"/>
          </p:cNvSpPr>
          <p:nvPr>
            <p:ph type="title"/>
          </p:nvPr>
        </p:nvSpPr>
        <p:spPr bwMode="grayWhite"/>
        <p:txBody>
          <a:bodyPr>
            <a:normAutofit/>
          </a:bodyPr>
          <a:lstStyle/>
          <a:p>
            <a:r>
              <a:rPr lang="en-US" dirty="0"/>
              <a:t>WORKING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6EDE3F-FD3C-4A2C-837A-5B3420BD5E7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grayWhite">
          <a:xfrm>
            <a:off x="774032" y="2379217"/>
            <a:ext cx="4365625" cy="351782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b="1" u="sng" dirty="0"/>
              <a:t>STEP 1</a:t>
            </a:r>
            <a:r>
              <a:rPr lang="en-US" dirty="0"/>
              <a:t> – Collection of real time data from the 	sensors in the hardware.</a:t>
            </a:r>
          </a:p>
          <a:p>
            <a:pPr>
              <a:lnSpc>
                <a:spcPct val="110000"/>
              </a:lnSpc>
            </a:pPr>
            <a:r>
              <a:rPr lang="en-US" b="1" u="sng" dirty="0"/>
              <a:t>STEP 2</a:t>
            </a:r>
            <a:r>
              <a:rPr lang="en-US" dirty="0"/>
              <a:t> – Transmission of collected data from 	hardware over Local Wi-Fi network to the 	software and to the online database.</a:t>
            </a:r>
          </a:p>
          <a:p>
            <a:pPr>
              <a:lnSpc>
                <a:spcPct val="110000"/>
              </a:lnSpc>
            </a:pPr>
            <a:r>
              <a:rPr lang="en-US" b="1" u="sng" dirty="0"/>
              <a:t>STEP 3</a:t>
            </a:r>
            <a:r>
              <a:rPr lang="en-US" dirty="0"/>
              <a:t> – Receiving data by software over local 	Wi-Fi from the hardware.</a:t>
            </a:r>
          </a:p>
          <a:p>
            <a:pPr>
              <a:lnSpc>
                <a:spcPct val="110000"/>
              </a:lnSpc>
            </a:pPr>
            <a:r>
              <a:rPr lang="en-US" b="1" u="sng" dirty="0"/>
              <a:t>STEP 4</a:t>
            </a:r>
            <a:r>
              <a:rPr lang="en-US" dirty="0"/>
              <a:t> – Conversion of raw date received into 	system understandable form.</a:t>
            </a:r>
          </a:p>
          <a:p>
            <a:pPr>
              <a:lnSpc>
                <a:spcPct val="110000"/>
              </a:lnSpc>
            </a:pPr>
            <a:r>
              <a:rPr lang="en-US" b="1" u="sng" dirty="0"/>
              <a:t>STEP 5</a:t>
            </a:r>
            <a:r>
              <a:rPr lang="en-US" dirty="0"/>
              <a:t> – Feeding the converted data to the well 	trained neural network.</a:t>
            </a:r>
          </a:p>
          <a:p>
            <a:pPr>
              <a:lnSpc>
                <a:spcPct val="110000"/>
              </a:lnSpc>
            </a:pPr>
            <a:r>
              <a:rPr lang="en-US" b="1" u="sng" dirty="0"/>
              <a:t>STEP 6</a:t>
            </a:r>
            <a:r>
              <a:rPr lang="en-US" dirty="0"/>
              <a:t> – Processing in the neural network.</a:t>
            </a:r>
            <a:endParaRPr lang="en-US" b="1" u="sng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2D6EF90-B98E-4EA6-8AA1-185EE8D4BD2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White">
          <a:xfrm>
            <a:off x="6627121" y="2379217"/>
            <a:ext cx="4365625" cy="351782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b="1" u="sng" dirty="0"/>
              <a:t>STEP 7</a:t>
            </a:r>
            <a:r>
              <a:rPr lang="en-US" dirty="0"/>
              <a:t> – Collection of Output from the neural 	network.</a:t>
            </a:r>
          </a:p>
          <a:p>
            <a:pPr>
              <a:lnSpc>
                <a:spcPct val="100000"/>
              </a:lnSpc>
            </a:pPr>
            <a:r>
              <a:rPr lang="en-US" b="1" u="sng" dirty="0"/>
              <a:t>STEP 8</a:t>
            </a:r>
            <a:r>
              <a:rPr lang="en-US" dirty="0"/>
              <a:t> – Search for the action based on received 	data.</a:t>
            </a:r>
          </a:p>
          <a:p>
            <a:pPr>
              <a:lnSpc>
                <a:spcPct val="100000"/>
              </a:lnSpc>
            </a:pPr>
            <a:r>
              <a:rPr lang="en-US" b="1" u="sng" dirty="0"/>
              <a:t>STEP 9</a:t>
            </a:r>
            <a:r>
              <a:rPr lang="en-US" dirty="0"/>
              <a:t> – Selection of most suited set of 	instructions from database.</a:t>
            </a:r>
            <a:endParaRPr lang="en-US" b="1" u="sng" dirty="0"/>
          </a:p>
          <a:p>
            <a:pPr>
              <a:lnSpc>
                <a:spcPct val="100000"/>
              </a:lnSpc>
            </a:pPr>
            <a:r>
              <a:rPr lang="en-US" b="1" u="sng" dirty="0"/>
              <a:t>STEP 10</a:t>
            </a:r>
            <a:r>
              <a:rPr lang="en-US" dirty="0"/>
              <a:t> – Transmitting the set of selected 	instruction to hardware over local Wi-Fi.</a:t>
            </a:r>
          </a:p>
          <a:p>
            <a:pPr>
              <a:lnSpc>
                <a:spcPct val="100000"/>
              </a:lnSpc>
            </a:pPr>
            <a:r>
              <a:rPr lang="en-US" b="1" u="sng" dirty="0"/>
              <a:t>STEP 11</a:t>
            </a:r>
            <a:r>
              <a:rPr lang="en-US" dirty="0"/>
              <a:t> – Receiving instructions by hardware over 	local Wi-Fi from the software.</a:t>
            </a:r>
          </a:p>
          <a:p>
            <a:pPr>
              <a:lnSpc>
                <a:spcPct val="100000"/>
              </a:lnSpc>
            </a:pPr>
            <a:r>
              <a:rPr lang="en-US" b="1" u="sng" dirty="0"/>
              <a:t>STEP 11</a:t>
            </a:r>
            <a:r>
              <a:rPr lang="en-US" dirty="0"/>
              <a:t> – Processing the received instructions.</a:t>
            </a:r>
          </a:p>
          <a:p>
            <a:pPr>
              <a:lnSpc>
                <a:spcPct val="100000"/>
              </a:lnSpc>
            </a:pPr>
            <a:r>
              <a:rPr lang="en-US" b="1" u="sng" dirty="0"/>
              <a:t>STEP 12</a:t>
            </a:r>
            <a:r>
              <a:rPr lang="en-US" dirty="0"/>
              <a:t> – Implementation of instruction by 	hardware.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09542-DD6D-4EC5-B1B2-054C2BE79B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grayWhite"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636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6E3E42-BD20-4379-871F-3E4B83D6838A}"/>
              </a:ext>
            </a:extLst>
          </p:cNvPr>
          <p:cNvSpPr>
            <a:spLocks noGrp="1"/>
          </p:cNvSpPr>
          <p:nvPr>
            <p:ph type="title"/>
          </p:nvPr>
        </p:nvSpPr>
        <p:spPr bwMode="grayWhite">
          <a:xfrm>
            <a:off x="568171" y="1100831"/>
            <a:ext cx="3151573" cy="1740527"/>
          </a:xfrm>
        </p:spPr>
        <p:txBody>
          <a:bodyPr>
            <a:normAutofit/>
          </a:bodyPr>
          <a:lstStyle/>
          <a:p>
            <a:r>
              <a:rPr lang="en-US" dirty="0"/>
              <a:t>NEURAL</a:t>
            </a:r>
            <a:br>
              <a:rPr lang="en-US" dirty="0"/>
            </a:br>
            <a:r>
              <a:rPr lang="en-US" dirty="0"/>
              <a:t>NETWORK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2E27BA-7F93-4365-B043-35F6517974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White">
          <a:xfrm>
            <a:off x="568171" y="3198228"/>
            <a:ext cx="3568823" cy="292736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Multilayer Perceptron(MLP) Neural Network is used and will be trained in supervised learning algorithm.</a:t>
            </a:r>
          </a:p>
          <a:p>
            <a:endParaRPr lang="en-US" dirty="0"/>
          </a:p>
          <a:p>
            <a:r>
              <a:rPr lang="en-US" dirty="0"/>
              <a:t>MLP type of neural network is best suited for this system because of enormous amount of input data and complex processing.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E1CCEE-5676-4586-8866-FA5BE5CA59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grayWhite"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25438A-C992-4CEF-B336-118EEDE5B6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73"/>
          <a:stretch/>
        </p:blipFill>
        <p:spPr>
          <a:xfrm>
            <a:off x="4660777" y="1717166"/>
            <a:ext cx="7260697" cy="391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94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42E07B-C167-48F8-AB6F-45BD78322261}"/>
              </a:ext>
            </a:extLst>
          </p:cNvPr>
          <p:cNvSpPr>
            <a:spLocks noGrp="1"/>
          </p:cNvSpPr>
          <p:nvPr>
            <p:ph type="title"/>
          </p:nvPr>
        </p:nvSpPr>
        <p:spPr bwMode="grayWhite">
          <a:xfrm>
            <a:off x="387016" y="1308295"/>
            <a:ext cx="3599528" cy="1524185"/>
          </a:xfrm>
        </p:spPr>
        <p:txBody>
          <a:bodyPr/>
          <a:lstStyle/>
          <a:p>
            <a:r>
              <a:rPr lang="en-US" dirty="0"/>
              <a:t>HARDWARE UNIT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E478EB-C91D-4F65-ABE7-97357B17A1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White">
          <a:xfrm>
            <a:off x="774032" y="3198228"/>
            <a:ext cx="2825496" cy="316926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It will consist of -&gt;</a:t>
            </a:r>
          </a:p>
          <a:p>
            <a:pPr marL="457200" indent="-457200">
              <a:buAutoNum type="arabicPeriod"/>
            </a:pPr>
            <a:r>
              <a:rPr lang="en-US" dirty="0"/>
              <a:t>Microcontroller</a:t>
            </a:r>
          </a:p>
          <a:p>
            <a:pPr marL="457200" indent="-457200">
              <a:buAutoNum type="arabicPeriod"/>
            </a:pPr>
            <a:r>
              <a:rPr lang="en-US" dirty="0"/>
              <a:t>Wi-Fi Module</a:t>
            </a:r>
          </a:p>
          <a:p>
            <a:pPr marL="457200" indent="-457200">
              <a:buAutoNum type="arabicPeriod"/>
            </a:pPr>
            <a:r>
              <a:rPr lang="en-US" dirty="0"/>
              <a:t>Gyroscope</a:t>
            </a:r>
          </a:p>
          <a:p>
            <a:pPr marL="457200" indent="-457200">
              <a:buAutoNum type="arabicPeriod"/>
            </a:pPr>
            <a:r>
              <a:rPr lang="en-US" dirty="0"/>
              <a:t>Humidity Sensor</a:t>
            </a:r>
          </a:p>
          <a:p>
            <a:pPr marL="457200" indent="-457200">
              <a:buAutoNum type="arabicPeriod"/>
            </a:pPr>
            <a:r>
              <a:rPr lang="en-US" dirty="0"/>
              <a:t>Photo Sensor</a:t>
            </a:r>
          </a:p>
          <a:p>
            <a:pPr marL="457200" indent="-457200">
              <a:buAutoNum type="arabicPeriod"/>
            </a:pPr>
            <a:r>
              <a:rPr lang="en-US" dirty="0"/>
              <a:t>Rain Sensor</a:t>
            </a:r>
          </a:p>
          <a:p>
            <a:pPr marL="457200" indent="-457200">
              <a:buAutoNum type="arabicPeriod"/>
            </a:pPr>
            <a:r>
              <a:rPr lang="en-US" dirty="0"/>
              <a:t>Barometer</a:t>
            </a:r>
          </a:p>
          <a:p>
            <a:pPr marL="457200" indent="-457200">
              <a:buAutoNum type="arabicPeriod"/>
            </a:pPr>
            <a:r>
              <a:rPr lang="en-US" dirty="0"/>
              <a:t>Anemometer</a:t>
            </a:r>
          </a:p>
          <a:p>
            <a:pPr marL="457200" indent="-457200">
              <a:buAutoNum type="arabicPeriod"/>
            </a:pPr>
            <a:r>
              <a:rPr lang="en-US" dirty="0"/>
              <a:t>Water Jet</a:t>
            </a:r>
          </a:p>
          <a:p>
            <a:pPr marL="457200" indent="-457200">
              <a:buAutoNum type="arabicPeriod"/>
            </a:pPr>
            <a:r>
              <a:rPr lang="en-US" dirty="0"/>
              <a:t>Air Blower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9A1308-AD4D-492C-B931-EA94BBCF4B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2AC38A-64A9-406F-A111-A93B42D6B1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28" t="14369" r="5267" b="15599"/>
          <a:stretch/>
        </p:blipFill>
        <p:spPr>
          <a:xfrm>
            <a:off x="4150836" y="490503"/>
            <a:ext cx="7598972" cy="529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517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CEE1712F-10B7-44A0-8ED1-5933874A30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 flipH="1">
            <a:off x="0" y="0"/>
            <a:ext cx="12191999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E4FFE8E-5987-44EA-AF65-5CFA15DD765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764606" y="490503"/>
            <a:ext cx="10514998" cy="782638"/>
          </a:xfrm>
        </p:spPr>
        <p:txBody>
          <a:bodyPr>
            <a:normAutofit/>
          </a:bodyPr>
          <a:lstStyle/>
          <a:p>
            <a:r>
              <a:rPr lang="en-US" dirty="0"/>
              <a:t>HARDWARE ON SOLAR PANEL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4E4515-E409-46A3-BF8E-A723CC4A9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764606" y="2033818"/>
            <a:ext cx="3878415" cy="381656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All the sensors will be kept in a box properly and will be mounted at the top of the solar panel in order to collect most accurate real time data.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Water jets and air blower will be mounted at upper corners of the solar panel so that it can reach every corner of solar panel for cleaning.</a:t>
            </a:r>
            <a:endParaRPr lang="ru-R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53D04A-7D1E-45D0-9B0B-7BDFC553B4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B3CC52-39DD-4C3C-85E7-C3A83E8276EC}"/>
              </a:ext>
            </a:extLst>
          </p:cNvPr>
          <p:cNvSpPr/>
          <p:nvPr/>
        </p:nvSpPr>
        <p:spPr>
          <a:xfrm>
            <a:off x="6578353" y="1571348"/>
            <a:ext cx="4394448" cy="4431024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2D13B1-D3B9-4A3A-821C-037A837834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697" t="2520" r="19081" b="2813"/>
          <a:stretch/>
        </p:blipFill>
        <p:spPr>
          <a:xfrm>
            <a:off x="7652551" y="2068497"/>
            <a:ext cx="2237174" cy="378188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A552AF-C788-4530-A360-209D7B3FBFBC}"/>
              </a:ext>
            </a:extLst>
          </p:cNvPr>
          <p:cNvSpPr/>
          <p:nvPr/>
        </p:nvSpPr>
        <p:spPr>
          <a:xfrm>
            <a:off x="8034291" y="1703373"/>
            <a:ext cx="1473693" cy="365124"/>
          </a:xfrm>
          <a:prstGeom prst="rect">
            <a:avLst/>
          </a:prstGeom>
          <a:solidFill>
            <a:schemeClr val="tx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F6D490-5D00-4A3C-AABF-58C0A2E834F2}"/>
              </a:ext>
            </a:extLst>
          </p:cNvPr>
          <p:cNvSpPr txBox="1"/>
          <p:nvPr/>
        </p:nvSpPr>
        <p:spPr>
          <a:xfrm>
            <a:off x="8211845" y="1704205"/>
            <a:ext cx="129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All Sensors</a:t>
            </a:r>
          </a:p>
        </p:txBody>
      </p:sp>
      <p:sp>
        <p:nvSpPr>
          <p:cNvPr id="10" name="Cylinder 9">
            <a:extLst>
              <a:ext uri="{FF2B5EF4-FFF2-40B4-BE49-F238E27FC236}">
                <a16:creationId xmlns:a16="http://schemas.microsoft.com/office/drawing/2014/main" id="{89C583D3-B685-4B3A-801E-DB375CBD2DCB}"/>
              </a:ext>
            </a:extLst>
          </p:cNvPr>
          <p:cNvSpPr/>
          <p:nvPr/>
        </p:nvSpPr>
        <p:spPr>
          <a:xfrm rot="16200000">
            <a:off x="10268243" y="1687999"/>
            <a:ext cx="155360" cy="916356"/>
          </a:xfrm>
          <a:prstGeom prst="can">
            <a:avLst/>
          </a:prstGeom>
          <a:solidFill>
            <a:schemeClr val="tx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IN" dirty="0"/>
          </a:p>
        </p:txBody>
      </p:sp>
      <p:sp>
        <p:nvSpPr>
          <p:cNvPr id="15" name="Cylinder 14">
            <a:extLst>
              <a:ext uri="{FF2B5EF4-FFF2-40B4-BE49-F238E27FC236}">
                <a16:creationId xmlns:a16="http://schemas.microsoft.com/office/drawing/2014/main" id="{938BE0B5-A56E-47C4-A4C3-7CE229AB64F1}"/>
              </a:ext>
            </a:extLst>
          </p:cNvPr>
          <p:cNvSpPr/>
          <p:nvPr/>
        </p:nvSpPr>
        <p:spPr>
          <a:xfrm rot="5400000">
            <a:off x="7116693" y="1701316"/>
            <a:ext cx="155360" cy="916356"/>
          </a:xfrm>
          <a:prstGeom prst="can">
            <a:avLst/>
          </a:prstGeom>
          <a:solidFill>
            <a:schemeClr val="tx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IN" dirty="0"/>
          </a:p>
        </p:txBody>
      </p:sp>
      <p:sp>
        <p:nvSpPr>
          <p:cNvPr id="17" name="Cylinder 16">
            <a:extLst>
              <a:ext uri="{FF2B5EF4-FFF2-40B4-BE49-F238E27FC236}">
                <a16:creationId xmlns:a16="http://schemas.microsoft.com/office/drawing/2014/main" id="{E2A931CE-C57F-481F-B402-1A26D14609EC}"/>
              </a:ext>
            </a:extLst>
          </p:cNvPr>
          <p:cNvSpPr/>
          <p:nvPr/>
        </p:nvSpPr>
        <p:spPr>
          <a:xfrm rot="16200000">
            <a:off x="10268243" y="2038133"/>
            <a:ext cx="155360" cy="916356"/>
          </a:xfrm>
          <a:prstGeom prst="can">
            <a:avLst/>
          </a:prstGeom>
          <a:solidFill>
            <a:schemeClr val="accent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IN" dirty="0"/>
          </a:p>
        </p:txBody>
      </p:sp>
      <p:sp>
        <p:nvSpPr>
          <p:cNvPr id="18" name="Cylinder 17">
            <a:extLst>
              <a:ext uri="{FF2B5EF4-FFF2-40B4-BE49-F238E27FC236}">
                <a16:creationId xmlns:a16="http://schemas.microsoft.com/office/drawing/2014/main" id="{EACE2352-E0BF-4372-9BCB-7B10BC7A3CB2}"/>
              </a:ext>
            </a:extLst>
          </p:cNvPr>
          <p:cNvSpPr/>
          <p:nvPr/>
        </p:nvSpPr>
        <p:spPr>
          <a:xfrm rot="5400000">
            <a:off x="7116693" y="2038133"/>
            <a:ext cx="155360" cy="916356"/>
          </a:xfrm>
          <a:prstGeom prst="can">
            <a:avLst/>
          </a:prstGeom>
          <a:solidFill>
            <a:schemeClr val="accent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09E3F5-60E7-4709-B5FA-14D650440D62}"/>
              </a:ext>
            </a:extLst>
          </p:cNvPr>
          <p:cNvSpPr txBox="1"/>
          <p:nvPr/>
        </p:nvSpPr>
        <p:spPr>
          <a:xfrm>
            <a:off x="9956869" y="1819063"/>
            <a:ext cx="7732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Water Jet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8B497A-986E-45E7-9AF5-7E4754A9B424}"/>
              </a:ext>
            </a:extLst>
          </p:cNvPr>
          <p:cNvSpPr txBox="1"/>
          <p:nvPr/>
        </p:nvSpPr>
        <p:spPr>
          <a:xfrm>
            <a:off x="6817019" y="1819063"/>
            <a:ext cx="7732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Water Jet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F83B02-8A3B-4D69-8E69-205380426CBD}"/>
              </a:ext>
            </a:extLst>
          </p:cNvPr>
          <p:cNvSpPr txBox="1"/>
          <p:nvPr/>
        </p:nvSpPr>
        <p:spPr>
          <a:xfrm>
            <a:off x="6736196" y="2625748"/>
            <a:ext cx="8448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Air Blower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2123E6-FDDA-4DFF-B9AF-3DF8AC224494}"/>
              </a:ext>
            </a:extLst>
          </p:cNvPr>
          <p:cNvSpPr txBox="1"/>
          <p:nvPr/>
        </p:nvSpPr>
        <p:spPr>
          <a:xfrm>
            <a:off x="9893968" y="2625748"/>
            <a:ext cx="8448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Air Blower</a:t>
            </a:r>
          </a:p>
        </p:txBody>
      </p:sp>
    </p:spTree>
    <p:extLst>
      <p:ext uri="{BB962C8B-B14F-4D97-AF65-F5344CB8AC3E}">
        <p14:creationId xmlns:p14="http://schemas.microsoft.com/office/powerpoint/2010/main" val="13557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F2F0B8-896C-4D84-9FF9-3E3607F9E57C}"/>
              </a:ext>
            </a:extLst>
          </p:cNvPr>
          <p:cNvSpPr>
            <a:spLocks noGrp="1"/>
          </p:cNvSpPr>
          <p:nvPr>
            <p:ph type="title"/>
          </p:nvPr>
        </p:nvSpPr>
        <p:spPr bwMode="grayWhite">
          <a:xfrm>
            <a:off x="926107" y="180532"/>
            <a:ext cx="3804821" cy="2311413"/>
          </a:xfrm>
        </p:spPr>
        <p:txBody>
          <a:bodyPr/>
          <a:lstStyle/>
          <a:p>
            <a:pPr algn="l"/>
            <a:r>
              <a:rPr lang="en-IN" dirty="0"/>
              <a:t>PROCESS OF HARDWARE</a:t>
            </a:r>
            <a:endParaRPr lang="ru-R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B55491-80DD-4F1B-890E-E2F7B275B9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E572BF9-0E55-4235-A62B-6BBE0248F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520" y="156579"/>
            <a:ext cx="3240444" cy="6544843"/>
          </a:xfrm>
          <a:prstGeom prst="rect">
            <a:avLst/>
          </a:prstGeom>
        </p:spPr>
      </p:pic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7EF9D63-E836-45F5-B3AE-9DE39D167DFD}"/>
              </a:ext>
            </a:extLst>
          </p:cNvPr>
          <p:cNvSpPr txBox="1">
            <a:spLocks/>
          </p:cNvSpPr>
          <p:nvPr/>
        </p:nvSpPr>
        <p:spPr bwMode="grayWhite">
          <a:xfrm>
            <a:off x="838200" y="2926327"/>
            <a:ext cx="3804821" cy="344117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Hardware will be fully dependent on the instructions given by the Software.</a:t>
            </a:r>
          </a:p>
          <a:p>
            <a:endParaRPr lang="en-US" dirty="0"/>
          </a:p>
          <a:p>
            <a:r>
              <a:rPr lang="en-US" dirty="0"/>
              <a:t>Every crucial information from the sensor is used to optimize the output and cleaning process of the system.</a:t>
            </a:r>
          </a:p>
        </p:txBody>
      </p:sp>
      <p:sp>
        <p:nvSpPr>
          <p:cNvPr id="16" name="Flowchart: Manual Input 15">
            <a:extLst>
              <a:ext uri="{FF2B5EF4-FFF2-40B4-BE49-F238E27FC236}">
                <a16:creationId xmlns:a16="http://schemas.microsoft.com/office/drawing/2014/main" id="{72472187-9BF7-4A8D-8ED8-7896C42E0633}"/>
              </a:ext>
            </a:extLst>
          </p:cNvPr>
          <p:cNvSpPr/>
          <p:nvPr/>
        </p:nvSpPr>
        <p:spPr>
          <a:xfrm rot="5400000">
            <a:off x="2312635" y="75459"/>
            <a:ext cx="79900" cy="4705166"/>
          </a:xfrm>
          <a:prstGeom prst="flowChartManualInpu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56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22">
      <a:majorFont>
        <a:latin typeface="Verdana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GeneralDesign02_MO - v4" id="{6FF23145-4007-4574-94C2-B80E45F46FD9}" vid="{0FB396FC-CF2E-452A-9B17-DA6C73B135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8C5154C8-4BB5-43F2-9F6C-5E79271A0D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2807890-83DC-4772-9CAD-F7CB30099A10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sharepoint/v3"/>
    <ds:schemaRef ds:uri="6dc4bcd6-49db-4c07-9060-8acfc67cef9f"/>
    <ds:schemaRef ds:uri="fb0879af-3eba-417a-a55a-ffe6dcd6ca77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47A0EF5-23A9-4627-BC46-745B7DD804D2}">
  <ds:schemaRefs>
    <ds:schemaRef ds:uri="http://schemas.microsoft.com/office/2006/metadata/properties"/>
    <ds:schemaRef ds:uri="http://www.w3.org/2000/xmlns/"/>
    <ds:schemaRef ds:uri="http://schemas.microsoft.com/sharepoint/v3"/>
    <ds:schemaRef ds:uri="http://www.w3.org/2001/XMLSchema-instance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0</TotalTime>
  <Words>565</Words>
  <Application>Microsoft Office PowerPoint</Application>
  <PresentationFormat>Widescreen</PresentationFormat>
  <Paragraphs>73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Lucida Grande</vt:lpstr>
      <vt:lpstr>Verdana</vt:lpstr>
      <vt:lpstr>Wingdings</vt:lpstr>
      <vt:lpstr>Office Theme</vt:lpstr>
      <vt:lpstr>Solar Panel  Maintenance System</vt:lpstr>
      <vt:lpstr>INTRODUCTION</vt:lpstr>
      <vt:lpstr>SOFTWARE</vt:lpstr>
      <vt:lpstr>HARDWARE</vt:lpstr>
      <vt:lpstr>WORKING</vt:lpstr>
      <vt:lpstr>NEURAL NETWORK</vt:lpstr>
      <vt:lpstr>HARDWARE UNIT</vt:lpstr>
      <vt:lpstr>HARDWARE ON SOLAR PANEL</vt:lpstr>
      <vt:lpstr>PROCESS OF HARDWARE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PANEL CLEANING SYSTEM</dc:title>
  <dc:creator/>
  <cp:lastModifiedBy/>
  <cp:revision>2</cp:revision>
  <dcterms:created xsi:type="dcterms:W3CDTF">2020-04-07T11:18:46Z</dcterms:created>
  <dcterms:modified xsi:type="dcterms:W3CDTF">2023-03-21T08:39:35Z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